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660"/>
  </p:normalViewPr>
  <p:slideViewPr>
    <p:cSldViewPr>
      <p:cViewPr>
        <p:scale>
          <a:sx n="75" d="100"/>
          <a:sy n="75" d="100"/>
        </p:scale>
        <p:origin x="-1440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C55A0BA-5509-49FF-96CC-2EF6BBA361AD}" type="datetimeFigureOut">
              <a:rPr lang="es-CO" smtClean="0"/>
              <a:pPr/>
              <a:t>29/11/2013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CO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01B1001-1ACC-4251-A427-3F45C5E4CAA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A0BA-5509-49FF-96CC-2EF6BBA361AD}" type="datetimeFigureOut">
              <a:rPr lang="es-CO" smtClean="0"/>
              <a:pPr/>
              <a:t>29/11/2013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1001-1ACC-4251-A427-3F45C5E4CAA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A0BA-5509-49FF-96CC-2EF6BBA361AD}" type="datetimeFigureOut">
              <a:rPr lang="es-CO" smtClean="0"/>
              <a:pPr/>
              <a:t>29/11/2013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1001-1ACC-4251-A427-3F45C5E4CAA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C55A0BA-5509-49FF-96CC-2EF6BBA361AD}" type="datetimeFigureOut">
              <a:rPr lang="es-CO" smtClean="0"/>
              <a:pPr/>
              <a:t>29/11/2013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1001-1ACC-4251-A427-3F45C5E4CAA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C55A0BA-5509-49FF-96CC-2EF6BBA361AD}" type="datetimeFigureOut">
              <a:rPr lang="es-CO" smtClean="0"/>
              <a:pPr/>
              <a:t>29/11/2013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01B1001-1ACC-4251-A427-3F45C5E4CAAC}" type="slidenum">
              <a:rPr lang="es-CO" smtClean="0"/>
              <a:pPr/>
              <a:t>‹Nº›</a:t>
            </a:fld>
            <a:endParaRPr lang="es-CO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C55A0BA-5509-49FF-96CC-2EF6BBA361AD}" type="datetimeFigureOut">
              <a:rPr lang="es-CO" smtClean="0"/>
              <a:pPr/>
              <a:t>29/11/2013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01B1001-1ACC-4251-A427-3F45C5E4CAA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C55A0BA-5509-49FF-96CC-2EF6BBA361AD}" type="datetimeFigureOut">
              <a:rPr lang="es-CO" smtClean="0"/>
              <a:pPr/>
              <a:t>29/11/2013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01B1001-1ACC-4251-A427-3F45C5E4CAA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A0BA-5509-49FF-96CC-2EF6BBA361AD}" type="datetimeFigureOut">
              <a:rPr lang="es-CO" smtClean="0"/>
              <a:pPr/>
              <a:t>29/11/2013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1001-1ACC-4251-A427-3F45C5E4CAA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C55A0BA-5509-49FF-96CC-2EF6BBA361AD}" type="datetimeFigureOut">
              <a:rPr lang="es-CO" smtClean="0"/>
              <a:pPr/>
              <a:t>29/11/2013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01B1001-1ACC-4251-A427-3F45C5E4CAA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C55A0BA-5509-49FF-96CC-2EF6BBA361AD}" type="datetimeFigureOut">
              <a:rPr lang="es-CO" smtClean="0"/>
              <a:pPr/>
              <a:t>29/11/2013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01B1001-1ACC-4251-A427-3F45C5E4CAA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C55A0BA-5509-49FF-96CC-2EF6BBA361AD}" type="datetimeFigureOut">
              <a:rPr lang="es-CO" smtClean="0"/>
              <a:pPr/>
              <a:t>29/11/2013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01B1001-1ACC-4251-A427-3F45C5E4CAA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C55A0BA-5509-49FF-96CC-2EF6BBA361AD}" type="datetimeFigureOut">
              <a:rPr lang="es-CO" smtClean="0"/>
              <a:pPr/>
              <a:t>29/11/2013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CO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01B1001-1ACC-4251-A427-3F45C5E4CAA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Cartilla%20Paramet%20y%20Form%20Conceptos%20de%20N&#243;mina%20V_1%2005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hyperlink" Target="NOMINA_PAGO_DE_SUELDOS_LW1%20.23nov.2013%20YULI.xl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hyperlink" Target="http://www.youtube.com/watch?v=f6ebFeZ6me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CALCULO%20HORAS%20EXTRAS.xls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40544" y="2060848"/>
            <a:ext cx="8062912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es-CO" dirty="0" smtClean="0">
                <a:latin typeface="Kristen ITC" panose="03050502040202030202" pitchFamily="66" charset="0"/>
              </a:rPr>
              <a:t>TRABAJO FINAL DE INFORMÁTICA</a:t>
            </a:r>
            <a:br>
              <a:rPr lang="es-CO" dirty="0" smtClean="0">
                <a:latin typeface="Kristen ITC" panose="03050502040202030202" pitchFamily="66" charset="0"/>
              </a:rPr>
            </a:br>
            <a:r>
              <a:rPr lang="es-CO" dirty="0">
                <a:latin typeface="Kristen ITC" panose="03050502040202030202" pitchFamily="66" charset="0"/>
              </a:rPr>
              <a:t/>
            </a:r>
            <a:br>
              <a:rPr lang="es-CO" dirty="0">
                <a:latin typeface="Kristen ITC" panose="03050502040202030202" pitchFamily="66" charset="0"/>
              </a:rPr>
            </a:br>
            <a:r>
              <a:rPr lang="es-CO" dirty="0" smtClean="0">
                <a:latin typeface="Kristen ITC" panose="03050502040202030202" pitchFamily="66" charset="0"/>
              </a:rPr>
              <a:t>ELABORACION </a:t>
            </a:r>
            <a:r>
              <a:rPr lang="es-CO" dirty="0" smtClean="0">
                <a:latin typeface="Kristen ITC" panose="03050502040202030202" pitchFamily="66" charset="0"/>
              </a:rPr>
              <a:t>NÓMINA</a:t>
            </a:r>
            <a:endParaRPr lang="es-CO" dirty="0"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071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algn="ctr">
              <a:buNone/>
            </a:pPr>
            <a:r>
              <a:rPr lang="es-CO" sz="8800" dirty="0" smtClean="0">
                <a:latin typeface="Kristen ITC" panose="03050502040202030202" pitchFamily="66" charset="0"/>
              </a:rPr>
              <a:t>Muchas Gracias !</a:t>
            </a:r>
            <a:endParaRPr lang="es-CO" sz="8800" dirty="0"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506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3600" dirty="0" smtClean="0">
                <a:latin typeface="Kristen ITC" panose="03050502040202030202" pitchFamily="66" charset="0"/>
              </a:rPr>
              <a:t>LIQUIDACIÓN DE UNA NÓMINA</a:t>
            </a:r>
            <a:endParaRPr lang="es-CO" sz="3600" dirty="0">
              <a:latin typeface="Kristen ITC" panose="03050502040202030202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10592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CO" sz="3600" dirty="0" smtClean="0"/>
              <a:t>Legislación Laboral </a:t>
            </a:r>
          </a:p>
          <a:p>
            <a:pPr marL="64008" indent="0">
              <a:buNone/>
            </a:pPr>
            <a:endParaRPr lang="es-CO" sz="3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s-CO" sz="3600" dirty="0" smtClean="0"/>
              <a:t>Liquidación de nómina  </a:t>
            </a:r>
          </a:p>
          <a:p>
            <a:pPr marL="64008" indent="0">
              <a:buNone/>
            </a:pPr>
            <a:endParaRPr lang="es-CO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es-CO" sz="3600" dirty="0" smtClean="0"/>
              <a:t>Video liquidación de nómina  </a:t>
            </a:r>
          </a:p>
          <a:p>
            <a:pPr>
              <a:buFont typeface="Wingdings" panose="05000000000000000000" pitchFamily="2" charset="2"/>
              <a:buChar char="Ø"/>
            </a:pPr>
            <a:endParaRPr lang="es-CO" dirty="0" smtClean="0"/>
          </a:p>
          <a:p>
            <a:pPr>
              <a:buFont typeface="Wingdings" panose="05000000000000000000" pitchFamily="2" charset="2"/>
              <a:buChar char="Ø"/>
            </a:pPr>
            <a:endParaRPr lang="es-CO" dirty="0"/>
          </a:p>
        </p:txBody>
      </p:sp>
      <p:sp>
        <p:nvSpPr>
          <p:cNvPr id="4" name="3 Flecha derecha">
            <a:hlinkClick r:id="" action="ppaction://hlinkshowjump?jump=nextslide"/>
          </p:cNvPr>
          <p:cNvSpPr/>
          <p:nvPr/>
        </p:nvSpPr>
        <p:spPr>
          <a:xfrm>
            <a:off x="5652120" y="2708920"/>
            <a:ext cx="79208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Flecha a la derecha con bandas">
            <a:hlinkClick r:id="rId2" action="ppaction://hlinksldjump"/>
          </p:cNvPr>
          <p:cNvSpPr/>
          <p:nvPr/>
        </p:nvSpPr>
        <p:spPr>
          <a:xfrm>
            <a:off x="6286512" y="4000504"/>
            <a:ext cx="928694" cy="35719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Flecha derecha">
            <a:hlinkClick r:id="rId3" action="ppaction://hlinksldjump"/>
          </p:cNvPr>
          <p:cNvSpPr/>
          <p:nvPr/>
        </p:nvSpPr>
        <p:spPr>
          <a:xfrm>
            <a:off x="7786710" y="5429264"/>
            <a:ext cx="78581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4851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3600" dirty="0" smtClean="0">
                <a:latin typeface="Kristen ITC" panose="03050502040202030202" pitchFamily="66" charset="0"/>
              </a:rPr>
              <a:t>LEGISLACIÓN  LABORAL</a:t>
            </a:r>
            <a:endParaRPr lang="es-CO" sz="3600" dirty="0">
              <a:latin typeface="Kristen ITC" panose="03050502040202030202" pitchFamily="66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899592" y="2967335"/>
            <a:ext cx="7488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 smtClean="0">
                <a:latin typeface="Kristen ITC" panose="03050502040202030202" pitchFamily="66" charset="0"/>
              </a:rPr>
              <a:t>CARTILLA DE PARAMETRIZACIÓN Y FORMULACIÓN DE</a:t>
            </a:r>
          </a:p>
          <a:p>
            <a:pPr algn="ctr"/>
            <a:r>
              <a:rPr lang="es-CO" dirty="0" smtClean="0">
                <a:latin typeface="Kristen ITC" panose="03050502040202030202" pitchFamily="66" charset="0"/>
              </a:rPr>
              <a:t>CONCEPTOS DE NOMINA</a:t>
            </a:r>
          </a:p>
          <a:p>
            <a:endParaRPr lang="es-CO" dirty="0" smtClean="0">
              <a:latin typeface="Kristen ITC" panose="03050502040202030202" pitchFamily="66" charset="0"/>
            </a:endParaRPr>
          </a:p>
          <a:p>
            <a:pPr algn="ctr"/>
            <a:r>
              <a:rPr lang="es-CO" dirty="0">
                <a:latin typeface="Kristen ITC" panose="03050502040202030202" pitchFamily="66" charset="0"/>
              </a:rPr>
              <a:t>E</a:t>
            </a:r>
            <a:r>
              <a:rPr lang="es-CO" dirty="0" smtClean="0">
                <a:latin typeface="Kristen ITC" panose="03050502040202030202" pitchFamily="66" charset="0"/>
              </a:rPr>
              <a:t>ste documento presenta los alcances del proceso de administración de nómina,</a:t>
            </a:r>
          </a:p>
          <a:p>
            <a:pPr algn="ctr"/>
            <a:r>
              <a:rPr lang="es-CO" dirty="0" smtClean="0">
                <a:latin typeface="Kristen ITC" panose="03050502040202030202" pitchFamily="66" charset="0"/>
              </a:rPr>
              <a:t>detallando los conceptos utilizados para efectos de liquidación de salarios y demás</a:t>
            </a:r>
          </a:p>
          <a:p>
            <a:pPr algn="ctr"/>
            <a:r>
              <a:rPr lang="es-CO" dirty="0" smtClean="0">
                <a:latin typeface="Kristen ITC" panose="03050502040202030202" pitchFamily="66" charset="0"/>
              </a:rPr>
              <a:t>emolumentos relacionados.</a:t>
            </a:r>
            <a:endParaRPr lang="es-CO" dirty="0">
              <a:latin typeface="Kristen ITC" panose="03050502040202030202" pitchFamily="66" charset="0"/>
            </a:endParaRPr>
          </a:p>
        </p:txBody>
      </p:sp>
      <p:sp>
        <p:nvSpPr>
          <p:cNvPr id="6" name="5 Flecha curvada hacia la izquierda">
            <a:hlinkClick r:id="" action="ppaction://hlinkshowjump?jump=previousslide"/>
          </p:cNvPr>
          <p:cNvSpPr/>
          <p:nvPr/>
        </p:nvSpPr>
        <p:spPr>
          <a:xfrm>
            <a:off x="1500166" y="6072206"/>
            <a:ext cx="571504" cy="42862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57200" y="1857364"/>
            <a:ext cx="8258204" cy="4429156"/>
          </a:xfr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s-CO" dirty="0" smtClean="0"/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r>
              <a:rPr lang="es-CO" sz="2000" dirty="0" smtClean="0">
                <a:hlinkClick r:id="rId2" action="ppaction://hlinkfile"/>
              </a:rPr>
              <a:t> </a:t>
            </a:r>
            <a:endParaRPr lang="es-ES" sz="2000" dirty="0" smtClean="0">
              <a:hlinkClick r:id="rId2" action="ppaction://hlinkfile"/>
            </a:endParaRPr>
          </a:p>
          <a:p>
            <a:pPr>
              <a:buNone/>
            </a:pPr>
            <a:r>
              <a:rPr lang="es-ES" sz="2000" b="1" dirty="0" smtClean="0">
                <a:solidFill>
                  <a:srgbClr val="00B050"/>
                </a:solidFill>
                <a:hlinkClick r:id="rId2" action="ppaction://hlinkfile"/>
              </a:rPr>
              <a:t>       Cartilla </a:t>
            </a:r>
            <a:r>
              <a:rPr lang="es-ES" sz="2000" b="1" dirty="0" err="1" smtClean="0">
                <a:solidFill>
                  <a:srgbClr val="00B050"/>
                </a:solidFill>
                <a:hlinkClick r:id="rId2" action="ppaction://hlinkfile"/>
              </a:rPr>
              <a:t>Paramet</a:t>
            </a:r>
            <a:r>
              <a:rPr lang="es-ES" sz="2000" b="1" dirty="0" smtClean="0">
                <a:solidFill>
                  <a:srgbClr val="00B050"/>
                </a:solidFill>
                <a:hlinkClick r:id="rId2" action="ppaction://hlinkfile"/>
              </a:rPr>
              <a:t> y </a:t>
            </a:r>
            <a:r>
              <a:rPr lang="es-ES" sz="2000" b="1" dirty="0" err="1" smtClean="0">
                <a:solidFill>
                  <a:srgbClr val="00B050"/>
                </a:solidFill>
                <a:hlinkClick r:id="rId2" action="ppaction://hlinkfile"/>
              </a:rPr>
              <a:t>Form</a:t>
            </a:r>
            <a:r>
              <a:rPr lang="es-ES" sz="2000" b="1" dirty="0" smtClean="0">
                <a:solidFill>
                  <a:srgbClr val="00B050"/>
                </a:solidFill>
                <a:hlinkClick r:id="rId2" action="ppaction://hlinkfile"/>
              </a:rPr>
              <a:t> Conceptos de Nómina V_1 05.pdf</a:t>
            </a:r>
            <a:endParaRPr lang="es-ES" sz="2000" b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33560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3600" dirty="0" smtClean="0">
                <a:latin typeface="Kristen ITC" pitchFamily="66" charset="0"/>
              </a:rPr>
              <a:t>NÓMINA  PAGO  DE  SUELDOS</a:t>
            </a:r>
            <a:endParaRPr lang="es-CO" sz="3600" dirty="0">
              <a:latin typeface="Kristen ITC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264320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s-CO" dirty="0" smtClean="0"/>
          </a:p>
          <a:p>
            <a:pPr algn="ctr">
              <a:buFont typeface="Wingdings" pitchFamily="2" charset="2"/>
              <a:buChar char="Ø"/>
            </a:pPr>
            <a:r>
              <a:rPr lang="es-CO" sz="3600" dirty="0" smtClean="0">
                <a:latin typeface="Kristen ITC" pitchFamily="66" charset="0"/>
              </a:rPr>
              <a:t>Cálculo de la nómina mensual de la empresa </a:t>
            </a:r>
          </a:p>
          <a:p>
            <a:pPr algn="ctr">
              <a:buNone/>
            </a:pPr>
            <a:r>
              <a:rPr lang="es-CO" sz="3600" dirty="0" smtClean="0">
                <a:latin typeface="Kristen ITC" pitchFamily="66" charset="0"/>
              </a:rPr>
              <a:t>LEONISA NTERNACIONAL</a:t>
            </a:r>
          </a:p>
          <a:p>
            <a:pPr algn="ctr">
              <a:buNone/>
            </a:pPr>
            <a:endParaRPr lang="es-CO" sz="3600" dirty="0" smtClean="0">
              <a:latin typeface="Kristen ITC" pitchFamily="66" charset="0"/>
            </a:endParaRPr>
          </a:p>
          <a:p>
            <a:pPr algn="ctr">
              <a:buNone/>
            </a:pPr>
            <a:r>
              <a:rPr lang="es-CO" sz="3600" dirty="0" smtClean="0">
                <a:latin typeface="Kristen ITC" pitchFamily="66" charset="0"/>
                <a:hlinkClick r:id="rId2" action="ppaction://hlinkfile"/>
              </a:rPr>
              <a:t>NOMINA_PAGO_DE_SUELDOS_LW1 .23nov.2013 YULI.xls</a:t>
            </a:r>
            <a:endParaRPr lang="es-CO" sz="3600" dirty="0" smtClean="0">
              <a:latin typeface="Kristen ITC" pitchFamily="66" charset="0"/>
            </a:endParaRPr>
          </a:p>
          <a:p>
            <a:pPr algn="ctr">
              <a:buNone/>
            </a:pPr>
            <a:endParaRPr lang="es-CO" sz="3600" dirty="0" smtClean="0">
              <a:latin typeface="Kristen ITC" pitchFamily="66" charset="0"/>
            </a:endParaRPr>
          </a:p>
          <a:p>
            <a:pPr algn="ctr">
              <a:buNone/>
            </a:pPr>
            <a:endParaRPr lang="es-CO" sz="3600" dirty="0" smtClean="0">
              <a:latin typeface="Kristen ITC" pitchFamily="66" charset="0"/>
            </a:endParaRPr>
          </a:p>
          <a:p>
            <a:pPr algn="ctr">
              <a:buNone/>
            </a:pPr>
            <a:endParaRPr lang="es-CO" sz="3600" dirty="0" smtClean="0">
              <a:latin typeface="Kristen ITC" pitchFamily="66" charset="0"/>
            </a:endParaRPr>
          </a:p>
          <a:p>
            <a:pPr>
              <a:buNone/>
            </a:pPr>
            <a:endParaRPr lang="es-CO" dirty="0"/>
          </a:p>
        </p:txBody>
      </p:sp>
      <p:sp>
        <p:nvSpPr>
          <p:cNvPr id="4" name="3 Flecha curvada hacia la izquierda">
            <a:hlinkClick r:id="rId3" action="ppaction://hlinksldjump"/>
          </p:cNvPr>
          <p:cNvSpPr/>
          <p:nvPr/>
        </p:nvSpPr>
        <p:spPr>
          <a:xfrm>
            <a:off x="1500166" y="5286388"/>
            <a:ext cx="642942" cy="42862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125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O" sz="3600" dirty="0" smtClean="0">
                <a:latin typeface="Kristen ITC" pitchFamily="66" charset="0"/>
              </a:rPr>
              <a:t>VIDEO:  </a:t>
            </a:r>
            <a:br>
              <a:rPr lang="es-CO" sz="3600" dirty="0" smtClean="0">
                <a:latin typeface="Kristen ITC" pitchFamily="66" charset="0"/>
              </a:rPr>
            </a:br>
            <a:r>
              <a:rPr lang="es-CO" sz="3600" dirty="0" smtClean="0">
                <a:latin typeface="Kristen ITC" pitchFamily="66" charset="0"/>
              </a:rPr>
              <a:t>¿CÓMO LQUDAR UNA NÓMINA?</a:t>
            </a:r>
            <a:endParaRPr lang="es-ES" sz="3600" dirty="0">
              <a:latin typeface="Kristen ITC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097378"/>
          </a:xfrm>
        </p:spPr>
        <p:txBody>
          <a:bodyPr/>
          <a:lstStyle/>
          <a:p>
            <a:pPr>
              <a:buNone/>
            </a:pPr>
            <a:r>
              <a:rPr lang="es-CO" dirty="0" smtClean="0"/>
              <a:t>Aprende a liquidar nómina viendo como se hace:</a:t>
            </a:r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r>
              <a:rPr lang="es-ES" dirty="0" smtClean="0">
                <a:hlinkClick r:id="rId2"/>
              </a:rPr>
              <a:t>http</a:t>
            </a:r>
            <a:r>
              <a:rPr lang="es-ES" dirty="0" smtClean="0"/>
              <a:t>://</a:t>
            </a:r>
            <a:r>
              <a:rPr lang="es-ES" dirty="0" smtClean="0">
                <a:hlinkClick r:id="rId2"/>
              </a:rPr>
              <a:t>www.youtube.com/watch?v=f6ebFeZ6meI</a:t>
            </a:r>
            <a:endParaRPr lang="es-ES" dirty="0"/>
          </a:p>
        </p:txBody>
      </p:sp>
      <p:sp>
        <p:nvSpPr>
          <p:cNvPr id="4" name="3 Flecha curvada hacia la izquierda">
            <a:hlinkClick r:id="rId3" action="ppaction://hlinksldjump"/>
          </p:cNvPr>
          <p:cNvSpPr/>
          <p:nvPr/>
        </p:nvSpPr>
        <p:spPr>
          <a:xfrm>
            <a:off x="1071538" y="5214950"/>
            <a:ext cx="714380" cy="64294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" name="4 Flecha curvada hacia la derecha">
            <a:hlinkClick r:id="" action="ppaction://hlinkshowjump?jump=nextslide"/>
          </p:cNvPr>
          <p:cNvSpPr/>
          <p:nvPr/>
        </p:nvSpPr>
        <p:spPr>
          <a:xfrm>
            <a:off x="7308304" y="5373216"/>
            <a:ext cx="576064" cy="57606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329642" cy="3232944"/>
          </a:xfrm>
        </p:spPr>
        <p:txBody>
          <a:bodyPr>
            <a:normAutofit/>
          </a:bodyPr>
          <a:lstStyle/>
          <a:p>
            <a:pPr algn="ctr"/>
            <a:r>
              <a:rPr lang="es-CO" dirty="0" smtClean="0">
                <a:latin typeface="Kristen ITC" pitchFamily="66" charset="0"/>
              </a:rPr>
              <a:t>DEFINICIÓN</a:t>
            </a:r>
            <a:br>
              <a:rPr lang="es-CO" dirty="0" smtClean="0">
                <a:latin typeface="Kristen ITC" pitchFamily="66" charset="0"/>
              </a:rPr>
            </a:br>
            <a:r>
              <a:rPr lang="es-CO" dirty="0" smtClean="0">
                <a:latin typeface="Kristen ITC" pitchFamily="66" charset="0"/>
              </a:rPr>
              <a:t/>
            </a:r>
            <a:br>
              <a:rPr lang="es-CO" dirty="0" smtClean="0">
                <a:latin typeface="Kristen ITC" pitchFamily="66" charset="0"/>
              </a:rPr>
            </a:br>
            <a:r>
              <a:rPr lang="es-E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 una empresa, la nómina es la suma de todos los registros financieros de los sueldos de un empleado, los salarios, las bonificaciones y deducciones. En la contabilidad, la nómina se refiere a la cantidad pagada a los empleados por los servicios que prestó durante un cierto período de tiempo.</a:t>
            </a:r>
            <a:endParaRPr lang="es-E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643314"/>
            <a:ext cx="6357982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>
                <a:latin typeface="Kristen ITC" pitchFamily="66" charset="0"/>
              </a:rPr>
              <a:t>% DE APORTE DEL EMPLEADO</a:t>
            </a:r>
            <a:endParaRPr lang="es-ES" dirty="0">
              <a:latin typeface="Kristen ITC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CO" sz="2000" dirty="0" smtClean="0"/>
              <a:t>Los aportes por salud y pensión son del 4% cada uno, sobre el valor del salario devengado, y en caso de que devengue más de 4 SMLV aportará un 1% al Fondo de Solidaridad Pensional (este es solo a cargo del empleado)</a:t>
            </a:r>
          </a:p>
          <a:p>
            <a:pPr>
              <a:buNone/>
            </a:pPr>
            <a:endParaRPr lang="es-CO" sz="2000" dirty="0" smtClean="0"/>
          </a:p>
          <a:p>
            <a:pPr>
              <a:buNone/>
            </a:pPr>
            <a:r>
              <a:rPr lang="es-CO" sz="2000" dirty="0" smtClean="0"/>
              <a:t>Para un empleado que devengue el mínimo su pago mensual será:</a:t>
            </a:r>
          </a:p>
          <a:p>
            <a:pPr>
              <a:buNone/>
            </a:pPr>
            <a:endParaRPr lang="es-CO" sz="2800" dirty="0" smtClean="0"/>
          </a:p>
          <a:p>
            <a:pPr>
              <a:buNone/>
            </a:pPr>
            <a:r>
              <a:rPr lang="es-CO" sz="2000" dirty="0" smtClean="0"/>
              <a:t>Salario Mínimo:  		  589.500</a:t>
            </a:r>
          </a:p>
          <a:p>
            <a:pPr>
              <a:buNone/>
            </a:pPr>
            <a:r>
              <a:rPr lang="es-CO" sz="2000" dirty="0" smtClean="0"/>
              <a:t>Auxilio de transporte:		    70.500</a:t>
            </a:r>
          </a:p>
          <a:p>
            <a:pPr>
              <a:buNone/>
            </a:pPr>
            <a:r>
              <a:rPr lang="es-CO" sz="2000" dirty="0" smtClean="0"/>
              <a:t> Salud 4%:               		   (23.580)</a:t>
            </a:r>
          </a:p>
          <a:p>
            <a:pPr>
              <a:buNone/>
            </a:pPr>
            <a:r>
              <a:rPr lang="es-CO" sz="2000" dirty="0" smtClean="0"/>
              <a:t>Pensión 4%:           		   (23.580)</a:t>
            </a:r>
          </a:p>
          <a:p>
            <a:pPr>
              <a:buNone/>
            </a:pPr>
            <a:r>
              <a:rPr lang="es-CO" sz="2000" dirty="0" smtClean="0"/>
              <a:t>TOTAL A PAGAR   	              $612.840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>
                <a:latin typeface="Kristen ITC" pitchFamily="66" charset="0"/>
              </a:rPr>
              <a:t>% DE APORTE DEL EMPLEADOR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CO" sz="2000" dirty="0" smtClean="0"/>
              <a:t>Los aportes del empleador serán los siguientes sobre el valor devengado por el empleado:</a:t>
            </a:r>
          </a:p>
          <a:p>
            <a:pPr>
              <a:buNone/>
            </a:pPr>
            <a:r>
              <a:rPr lang="es-CO" sz="2000" dirty="0" smtClean="0"/>
              <a:t>Salud:		8.5 %</a:t>
            </a:r>
          </a:p>
          <a:p>
            <a:pPr>
              <a:buNone/>
            </a:pPr>
            <a:r>
              <a:rPr lang="es-CO" sz="2000" dirty="0" smtClean="0"/>
              <a:t>Pensión:	12%</a:t>
            </a:r>
          </a:p>
          <a:p>
            <a:pPr>
              <a:buNone/>
            </a:pPr>
            <a:r>
              <a:rPr lang="es-CO" sz="2000" dirty="0" smtClean="0"/>
              <a:t>Parafiscales:	  9%  así:  4% caja de compensación familiar</a:t>
            </a:r>
          </a:p>
          <a:p>
            <a:pPr>
              <a:buNone/>
            </a:pPr>
            <a:r>
              <a:rPr lang="es-CO" sz="2000" dirty="0" smtClean="0"/>
              <a:t>                                          3%  ICBF</a:t>
            </a:r>
          </a:p>
          <a:p>
            <a:pPr>
              <a:buNone/>
            </a:pPr>
            <a:r>
              <a:rPr lang="es-CO" sz="2000" dirty="0" smtClean="0"/>
              <a:t>				    2%  SENA</a:t>
            </a:r>
          </a:p>
          <a:p>
            <a:pPr>
              <a:buNone/>
            </a:pPr>
            <a:r>
              <a:rPr lang="es-CO" sz="2000" dirty="0" smtClean="0"/>
              <a:t>Por un empleado que devengue el mínimo el patrono aportará:</a:t>
            </a:r>
          </a:p>
          <a:p>
            <a:pPr>
              <a:buNone/>
            </a:pPr>
            <a:r>
              <a:rPr lang="es-CO" sz="2000" dirty="0" smtClean="0"/>
              <a:t>Salud:		$50.120</a:t>
            </a:r>
          </a:p>
          <a:p>
            <a:pPr>
              <a:buNone/>
            </a:pPr>
            <a:r>
              <a:rPr lang="es-CO" sz="2000" dirty="0" smtClean="0"/>
              <a:t>Pensión:	$70.720</a:t>
            </a:r>
          </a:p>
          <a:p>
            <a:pPr>
              <a:buNone/>
            </a:pPr>
            <a:r>
              <a:rPr lang="es-CO" sz="2000" dirty="0" smtClean="0"/>
              <a:t>Parafiscales:   $53.055</a:t>
            </a:r>
            <a:endParaRPr lang="es-ES" sz="2000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>
                <a:latin typeface="Kristen ITC" pitchFamily="66" charset="0"/>
              </a:rPr>
              <a:t>RECARGO DE HORAS EXTRAS</a:t>
            </a:r>
            <a:endParaRPr lang="es-ES" dirty="0">
              <a:latin typeface="Kristen ITC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s-ES" sz="2000" dirty="0" smtClean="0"/>
              <a:t>Hora  extra diurna:	             25%  de 6:00 a.m. a 10:00 p.m.</a:t>
            </a:r>
          </a:p>
          <a:p>
            <a:pPr>
              <a:buFont typeface="Wingdings" pitchFamily="2" charset="2"/>
              <a:buChar char="Ø"/>
            </a:pPr>
            <a:r>
              <a:rPr lang="es-ES" sz="2000" dirty="0" smtClean="0"/>
              <a:t>Hora extra nocturna	75%   de 10:01 p.m. a 5:59 a.m.</a:t>
            </a:r>
          </a:p>
          <a:p>
            <a:pPr>
              <a:buFont typeface="Wingdings" pitchFamily="2" charset="2"/>
              <a:buChar char="Ø"/>
            </a:pPr>
            <a:r>
              <a:rPr lang="es-ES" sz="2000" dirty="0" smtClean="0"/>
              <a:t>Recargo nocturno		35%  cuando se trabaja de 10:01 p.m. a 5;59 a.m. cumpliendo su jornada de 8 horas</a:t>
            </a:r>
          </a:p>
          <a:p>
            <a:pPr>
              <a:buFont typeface="Wingdings" pitchFamily="2" charset="2"/>
              <a:buChar char="Ø"/>
            </a:pPr>
            <a:r>
              <a:rPr lang="es-ES" sz="2000" dirty="0" smtClean="0"/>
              <a:t>Dominical o festivo diurno   75% de 6:00 a.m. a 10:00 p.m. del día domingo</a:t>
            </a:r>
          </a:p>
          <a:p>
            <a:pPr>
              <a:buFont typeface="Wingdings" pitchFamily="2" charset="2"/>
              <a:buChar char="Ø"/>
            </a:pPr>
            <a:r>
              <a:rPr lang="es-ES" sz="2000" dirty="0" smtClean="0"/>
              <a:t>Dominical o festivo nocturno: 110% de 10:00 p.m. a 5;59 a.m. del día domingo o festivo .</a:t>
            </a:r>
          </a:p>
          <a:p>
            <a:pPr>
              <a:buFont typeface="Wingdings" pitchFamily="2" charset="2"/>
              <a:buChar char="Ø"/>
            </a:pPr>
            <a:endParaRPr lang="es-CO" sz="2000" dirty="0" smtClean="0"/>
          </a:p>
          <a:p>
            <a:pPr>
              <a:buFont typeface="Wingdings" pitchFamily="2" charset="2"/>
              <a:buChar char="Ø"/>
            </a:pPr>
            <a:endParaRPr lang="es-CO" sz="2000" dirty="0" smtClean="0"/>
          </a:p>
          <a:p>
            <a:pPr>
              <a:buFont typeface="Wingdings" pitchFamily="2" charset="2"/>
              <a:buChar char="Ø"/>
            </a:pPr>
            <a:r>
              <a:rPr lang="es-CO" sz="2000" dirty="0" smtClean="0"/>
              <a:t>Miremos algunos ejemplos:   </a:t>
            </a:r>
            <a:r>
              <a:rPr lang="es-CO" sz="2000" dirty="0" smtClean="0">
                <a:hlinkClick r:id="rId2" action="ppaction://hlinkfile"/>
              </a:rPr>
              <a:t>CALCULO HORAS EXTRAS.xlsx</a:t>
            </a:r>
            <a:endParaRPr lang="es-CO" sz="2000" dirty="0" smtClean="0"/>
          </a:p>
          <a:p>
            <a:pPr>
              <a:buFont typeface="Wingdings" pitchFamily="2" charset="2"/>
              <a:buChar char="Ø"/>
            </a:pPr>
            <a:endParaRPr lang="es-ES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263</TotalTime>
  <Words>200</Words>
  <Application>Microsoft Office PowerPoint</Application>
  <PresentationFormat>Presentación en pantalla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Brío</vt:lpstr>
      <vt:lpstr>TRABAJO FINAL DE INFORMÁTICA  ELABORACION NÓMINA</vt:lpstr>
      <vt:lpstr>LIQUIDACIÓN DE UNA NÓMINA</vt:lpstr>
      <vt:lpstr>LEGISLACIÓN  LABORAL</vt:lpstr>
      <vt:lpstr>NÓMINA  PAGO  DE  SUELDOS</vt:lpstr>
      <vt:lpstr>VIDEO:   ¿CÓMO LQUDAR UNA NÓMINA?</vt:lpstr>
      <vt:lpstr>DEFINICIÓN  En una empresa, la nómina es la suma de todos los registros financieros de los sueldos de un empleado, los salarios, las bonificaciones y deducciones. En la contabilidad, la nómina se refiere a la cantidad pagada a los empleados por los servicios que prestó durante un cierto período de tiempo.</vt:lpstr>
      <vt:lpstr>% DE APORTE DEL EMPLEADO</vt:lpstr>
      <vt:lpstr>% DE APORTE DEL EMPLEADOR</vt:lpstr>
      <vt:lpstr>RECARGO DE HORAS EXTRAS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ELABORACION NÓMINA</dc:title>
  <dc:creator>Carmen Rosa Rojas Camargo</dc:creator>
  <cp:lastModifiedBy>Carmen Rosa Rojas Camargo</cp:lastModifiedBy>
  <cp:revision>36</cp:revision>
  <dcterms:created xsi:type="dcterms:W3CDTF">2013-11-29T00:04:32Z</dcterms:created>
  <dcterms:modified xsi:type="dcterms:W3CDTF">2013-11-29T13:44:54Z</dcterms:modified>
</cp:coreProperties>
</file>